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9" r:id="rId1"/>
  </p:sldMasterIdLst>
  <p:notesMasterIdLst>
    <p:notesMasterId r:id="rId15"/>
  </p:notesMasterIdLst>
  <p:handoutMasterIdLst>
    <p:handoutMasterId r:id="rId16"/>
  </p:handoutMasterIdLst>
  <p:sldIdLst>
    <p:sldId id="270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488" autoAdjust="0"/>
  </p:normalViewPr>
  <p:slideViewPr>
    <p:cSldViewPr snapToGrid="0" snapToObjects="1">
      <p:cViewPr varScale="1">
        <p:scale>
          <a:sx n="79" d="100"/>
          <a:sy n="79" d="100"/>
        </p:scale>
        <p:origin x="-90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50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24FD3F4-0FD3-4FDD-93B1-6E37022C4D3C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2021/3/12</a:t>
            </a:fld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855F6AB-8B2D-4C8E-B1E3-DA8942A7744B}" type="datetime1">
              <a:rPr lang="zh-CN" altLang="en-US" smtClean="0"/>
              <a:t>2021/3/12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noProof="0" dirty="0"/>
              <a:t>单击此处编辑母版文本样式</a:t>
            </a:r>
          </a:p>
          <a:p>
            <a:pPr lvl="1" rtl="0"/>
            <a:r>
              <a:rPr lang="zh-CN" noProof="0" dirty="0"/>
              <a:t>第二级</a:t>
            </a:r>
          </a:p>
          <a:p>
            <a:pPr lvl="2" rtl="0"/>
            <a:r>
              <a:rPr lang="zh-CN" noProof="0" dirty="0"/>
              <a:t>第三级</a:t>
            </a:r>
          </a:p>
          <a:p>
            <a:pPr lvl="3" rtl="0"/>
            <a:r>
              <a:rPr lang="zh-CN" noProof="0" dirty="0"/>
              <a:t>第四级</a:t>
            </a:r>
          </a:p>
          <a:p>
            <a:pPr lvl="4" rtl="0"/>
            <a:r>
              <a:rPr lang="zh-CN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B303FA8-A3F3-7640-B13D-36C73B3E5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4C8A29C-844B-493A-966C-91983C18DEF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E3D6AE6-F73B-41E4-A43A-9BEB7FCD4A9C}" type="datetime1">
              <a:rPr lang="zh-CN" altLang="en-US" smtClean="0"/>
              <a:t>2021/3/12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99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A0B0A61-79F1-4964-891C-942213FF32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0ED8DF9-4541-41CA-912C-03E157EA6FDB}" type="datetime1">
              <a:rPr lang="zh-CN" altLang="en-US" smtClean="0"/>
              <a:t>2021/3/12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3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：形状 20">
            <a:extLst>
              <a:ext uri="{FF2B5EF4-FFF2-40B4-BE49-F238E27FC236}">
                <a16:creationId xmlns:a16="http://schemas.microsoft.com/office/drawing/2014/main" xmlns="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任意多边形：形状 19">
            <a:extLst>
              <a:ext uri="{FF2B5EF4-FFF2-40B4-BE49-F238E27FC236}">
                <a16:creationId xmlns:a16="http://schemas.microsoft.com/office/drawing/2014/main" xmlns="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图片占位符 7">
            <a:extLst>
              <a:ext uri="{FF2B5EF4-FFF2-40B4-BE49-F238E27FC236}">
                <a16:creationId xmlns:a16="http://schemas.microsoft.com/office/drawing/2014/main" xmlns="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noProof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xmlns="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noProof="0"/>
              <a:t>标题</a:t>
            </a:r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xmlns="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rtlCol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noProof="0"/>
              <a:t>副标题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(F) 5">
            <a:extLst>
              <a:ext uri="{FF2B5EF4-FFF2-40B4-BE49-F238E27FC236}">
                <a16:creationId xmlns:a16="http://schemas.microsoft.com/office/drawing/2014/main" xmlns="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长方形 4">
            <a:extLst>
              <a:ext uri="{FF2B5EF4-FFF2-40B4-BE49-F238E27FC236}">
                <a16:creationId xmlns:a16="http://schemas.microsoft.com/office/drawing/2014/main" xmlns="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noProof="0"/>
          </a:p>
        </p:txBody>
      </p:sp>
      <p:cxnSp>
        <p:nvCxnSpPr>
          <p:cNvPr id="3" name="直接连接符​​(S) 2">
            <a:extLst>
              <a:ext uri="{FF2B5EF4-FFF2-40B4-BE49-F238E27FC236}">
                <a16:creationId xmlns:a16="http://schemas.microsoft.com/office/drawing/2014/main" xmlns="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noProof="0"/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项内容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(F) 5">
            <a:extLst>
              <a:ext uri="{FF2B5EF4-FFF2-40B4-BE49-F238E27FC236}">
                <a16:creationId xmlns:a16="http://schemas.microsoft.com/office/drawing/2014/main" xmlns="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长方形 9">
            <a:extLst>
              <a:ext uri="{FF2B5EF4-FFF2-40B4-BE49-F238E27FC236}">
                <a16:creationId xmlns:a16="http://schemas.microsoft.com/office/drawing/2014/main" xmlns="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xmlns="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noProof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xmlns="" id="{53703B7C-2DC4-C14C-A9CA-F1D21E7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noProof="0"/>
          </a:p>
        </p:txBody>
      </p:sp>
      <p:cxnSp>
        <p:nvCxnSpPr>
          <p:cNvPr id="8" name="直接连接符​​(S) 7">
            <a:extLst>
              <a:ext uri="{FF2B5EF4-FFF2-40B4-BE49-F238E27FC236}">
                <a16:creationId xmlns:a16="http://schemas.microsoft.com/office/drawing/2014/main" xmlns="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：形状 8">
            <a:extLst>
              <a:ext uri="{FF2B5EF4-FFF2-40B4-BE49-F238E27FC236}">
                <a16:creationId xmlns:a16="http://schemas.microsoft.com/office/drawing/2014/main" xmlns="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长方形 4">
            <a:extLst>
              <a:ext uri="{FF2B5EF4-FFF2-40B4-BE49-F238E27FC236}">
                <a16:creationId xmlns:a16="http://schemas.microsoft.com/office/drawing/2014/main" xmlns="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xmlns="" id="{525A7DB0-14F0-B341-AEBA-0DC92D00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97" y="2038570"/>
            <a:ext cx="4086146" cy="703135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3" name="长方形 22">
            <a:extLst>
              <a:ext uri="{FF2B5EF4-FFF2-40B4-BE49-F238E27FC236}">
                <a16:creationId xmlns:a16="http://schemas.microsoft.com/office/drawing/2014/main" xmlns="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文本占位符 2">
            <a:extLst>
              <a:ext uri="{FF2B5EF4-FFF2-40B4-BE49-F238E27FC236}">
                <a16:creationId xmlns:a16="http://schemas.microsoft.com/office/drawing/2014/main" xmlns="" id="{2197AEE6-BBEC-494F-985F-3855AE4B14B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54754" y="2038570"/>
            <a:ext cx="4086666" cy="703135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7" name="标题 1">
            <a:extLst>
              <a:ext uri="{FF2B5EF4-FFF2-40B4-BE49-F238E27FC236}">
                <a16:creationId xmlns:a16="http://schemas.microsoft.com/office/drawing/2014/main" xmlns="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noProof="0"/>
          </a:p>
        </p:txBody>
      </p:sp>
      <p:cxnSp>
        <p:nvCxnSpPr>
          <p:cNvPr id="28" name="直接连接符​​(S) 27">
            <a:extLst>
              <a:ext uri="{FF2B5EF4-FFF2-40B4-BE49-F238E27FC236}">
                <a16:creationId xmlns:a16="http://schemas.microsoft.com/office/drawing/2014/main" xmlns="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42E4B45-6E8A-44C6-9117-DF2BA98128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195" y="2885581"/>
            <a:ext cx="4086147" cy="3102469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xmlns="" id="{2B29B9FA-7273-4615-BD56-12D6427D0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1067" y="2885581"/>
            <a:ext cx="4086667" cy="3102469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FECCED4-C13D-4D1F-B8FC-A7B400CA580B}" type="datetime1">
              <a:rPr lang="zh-CN" altLang="en-US" smtClean="0"/>
              <a:t>2021/3/12</a:t>
            </a:fld>
            <a:endParaRPr 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和字幕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：形状 6">
            <a:extLst>
              <a:ext uri="{FF2B5EF4-FFF2-40B4-BE49-F238E27FC236}">
                <a16:creationId xmlns:a16="http://schemas.microsoft.com/office/drawing/2014/main" xmlns="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图片占位符 30">
            <a:extLst>
              <a:ext uri="{FF2B5EF4-FFF2-40B4-BE49-F238E27FC236}">
                <a16:creationId xmlns:a16="http://schemas.microsoft.com/office/drawing/2014/main" xmlns="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noProof="0"/>
          </a:p>
        </p:txBody>
      </p:sp>
      <p:sp>
        <p:nvSpPr>
          <p:cNvPr id="21" name="长方形 20">
            <a:extLst>
              <a:ext uri="{FF2B5EF4-FFF2-40B4-BE49-F238E27FC236}">
                <a16:creationId xmlns:a16="http://schemas.microsoft.com/office/drawing/2014/main" xmlns="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xmlns="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noProof="0"/>
          </a:p>
        </p:txBody>
      </p:sp>
      <p:cxnSp>
        <p:nvCxnSpPr>
          <p:cNvPr id="24" name="直接连接符​​(S) 23">
            <a:extLst>
              <a:ext uri="{FF2B5EF4-FFF2-40B4-BE49-F238E27FC236}">
                <a16:creationId xmlns:a16="http://schemas.microsoft.com/office/drawing/2014/main" xmlns="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33D35FF-5668-47B8-A93C-30923509CC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7513" y="3348038"/>
            <a:ext cx="4559074" cy="3008312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D12C34A-CFB5-4FEF-8890-35108A34EACA}" type="datetime1">
              <a:rPr lang="zh-CN" altLang="en-US" smtClean="0"/>
              <a:t>2021/3/12</a:t>
            </a:fld>
            <a:endParaRPr 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noProof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noProof="0"/>
              <a:t>单击此处编辑母版文本样式</a:t>
            </a:r>
          </a:p>
          <a:p>
            <a:pPr lvl="1" rtl="0"/>
            <a:r>
              <a:rPr lang="zh-CN" noProof="0"/>
              <a:t>第二级</a:t>
            </a:r>
          </a:p>
          <a:p>
            <a:pPr lvl="2" rtl="0"/>
            <a:r>
              <a:rPr lang="zh-CN" noProof="0"/>
              <a:t>第三级</a:t>
            </a:r>
          </a:p>
          <a:p>
            <a:pPr lvl="3" rtl="0"/>
            <a:r>
              <a:rPr lang="zh-CN" noProof="0"/>
              <a:t>第四级</a:t>
            </a:r>
          </a:p>
          <a:p>
            <a:pPr lvl="4" rtl="0"/>
            <a:r>
              <a:rPr lang="zh-CN" noProof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83A700D-9F27-410D-B1B8-E3C667347E2A}" type="datetime1">
              <a:rPr lang="zh-CN" altLang="en-US" smtClean="0"/>
              <a:t>2021/3/12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p.yuntaigo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12" descr="花的特写">
            <a:extLst>
              <a:ext uri="{FF2B5EF4-FFF2-40B4-BE49-F238E27FC236}">
                <a16:creationId xmlns:a16="http://schemas.microsoft.com/office/drawing/2014/main" xmlns="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1215" y="481013"/>
            <a:ext cx="11368087" cy="5875337"/>
          </a:xfr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xmlns="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CN" altLang="en-US" dirty="0" smtClean="0"/>
              <a:t>上海电力大学</a:t>
            </a:r>
            <a:endParaRPr lang="zh-CN" dirty="0"/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xmlns="" id="{9107CE13-DFD5-424B-B4BF-ADF75F3976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r>
              <a:rPr lang="zh-CN" altLang="en-US" sz="2400" dirty="0"/>
              <a:t>线上图书荐购活动平台操作指南</a:t>
            </a:r>
            <a:endParaRPr lang="zh-CN" sz="2400" dirty="0"/>
          </a:p>
        </p:txBody>
      </p:sp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5B8C4C8-4530-408A-A442-871E5867C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其他功能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FEBCDC4-6669-42EC-9625-3835A5BB25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9" y="1265238"/>
            <a:ext cx="10515601" cy="4911725"/>
          </a:xfrm>
        </p:spPr>
        <p:txBody>
          <a:bodyPr>
            <a:normAutofit/>
          </a:bodyPr>
          <a:lstStyle/>
          <a:p>
            <a:r>
              <a:rPr lang="zh-CN" altLang="zh-CN" b="1" dirty="0"/>
              <a:t>排序功能</a:t>
            </a:r>
            <a:r>
              <a:rPr lang="zh-CN" altLang="zh-CN" dirty="0"/>
              <a:t>：订购当前页面中，</a:t>
            </a:r>
            <a:r>
              <a:rPr lang="en-US" altLang="zh-CN" dirty="0"/>
              <a:t>ISBN</a:t>
            </a:r>
            <a:r>
              <a:rPr lang="zh-CN" altLang="zh-CN" dirty="0"/>
              <a:t>、分类号、定价、出版日期项支持点击排序</a:t>
            </a:r>
            <a:endParaRPr lang="en-US" altLang="zh-CN" dirty="0"/>
          </a:p>
          <a:p>
            <a:r>
              <a:rPr lang="zh-CN" altLang="zh-CN" b="1" dirty="0"/>
              <a:t>大拇指标志</a:t>
            </a:r>
            <a:r>
              <a:rPr lang="zh-CN" altLang="zh-CN" dirty="0"/>
              <a:t>：</a:t>
            </a:r>
            <a:r>
              <a:rPr lang="en-US" altLang="zh-CN" dirty="0"/>
              <a:t>100</a:t>
            </a:r>
            <a:r>
              <a:rPr lang="zh-CN" altLang="zh-CN" dirty="0"/>
              <a:t>家核心出版机构为您推荐的重点图书品种，在书名前标示</a:t>
            </a:r>
            <a:endParaRPr lang="en-US" altLang="zh-CN" dirty="0"/>
          </a:p>
          <a:p>
            <a:endParaRPr lang="en-US" altLang="zh-CN" b="1" dirty="0"/>
          </a:p>
          <a:p>
            <a:r>
              <a:rPr lang="zh-CN" altLang="zh-CN" b="1" dirty="0"/>
              <a:t>展示图书勾选</a:t>
            </a:r>
            <a:endParaRPr lang="en-US" altLang="zh-CN" b="1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xmlns="" id="{7C8AE042-F1E2-4DD1-A130-7C6F0C2CA44E}"/>
              </a:ext>
            </a:extLst>
          </p:cNvPr>
          <p:cNvSpPr txBox="1">
            <a:spLocks/>
          </p:cNvSpPr>
          <p:nvPr/>
        </p:nvSpPr>
        <p:spPr>
          <a:xfrm>
            <a:off x="1304925" y="3952094"/>
            <a:ext cx="9912424" cy="2195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5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5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1300" dirty="0"/>
              <a:t>【当年现货】</a:t>
            </a:r>
            <a:r>
              <a:rPr lang="en-US" altLang="zh-CN" sz="1300" dirty="0"/>
              <a:t>2019</a:t>
            </a:r>
            <a:r>
              <a:rPr lang="zh-CN" altLang="zh-CN" sz="1300" dirty="0"/>
              <a:t>年及之后出版的图书</a:t>
            </a:r>
            <a:endParaRPr lang="en-US" altLang="zh-CN" sz="1300" dirty="0"/>
          </a:p>
          <a:p>
            <a:r>
              <a:rPr lang="zh-CN" altLang="zh-CN" sz="1300" dirty="0"/>
              <a:t>【往年现货】</a:t>
            </a:r>
            <a:r>
              <a:rPr lang="en-US" altLang="zh-CN" sz="1300" dirty="0"/>
              <a:t>2018</a:t>
            </a:r>
            <a:r>
              <a:rPr lang="zh-CN" altLang="zh-CN" sz="1300" dirty="0"/>
              <a:t>年及以前出版的图书</a:t>
            </a:r>
            <a:endParaRPr lang="en-US" altLang="zh-CN" sz="1300" dirty="0"/>
          </a:p>
          <a:p>
            <a:r>
              <a:rPr lang="zh-CN" altLang="zh-CN" sz="1300" dirty="0"/>
              <a:t>【期货】受疫情影响，印刷中尚未入库，将在三个月内上市图书；（书名前带</a:t>
            </a:r>
            <a:r>
              <a:rPr lang="en-US" altLang="zh-CN" sz="1300" dirty="0"/>
              <a:t>“</a:t>
            </a:r>
            <a:r>
              <a:rPr lang="zh-CN" altLang="zh-CN" sz="1300" dirty="0"/>
              <a:t>期</a:t>
            </a:r>
            <a:r>
              <a:rPr lang="en-US" altLang="zh-CN" sz="1300" dirty="0"/>
              <a:t>”</a:t>
            </a:r>
            <a:r>
              <a:rPr lang="zh-CN" altLang="zh-CN" sz="1300" dirty="0"/>
              <a:t>标志）</a:t>
            </a:r>
            <a:endParaRPr lang="en-US" altLang="zh-CN" sz="1300" dirty="0"/>
          </a:p>
          <a:p>
            <a:r>
              <a:rPr lang="zh-CN" altLang="zh-CN" sz="1300" dirty="0"/>
              <a:t>【是否查重】根据图书馆提供的馆藏数据，打勾则不显示馆藏已有品种，反之则显示，馆</a:t>
            </a:r>
            <a:r>
              <a:rPr lang="zh-CN" altLang="en-US" sz="1300" dirty="0"/>
              <a:t>藏</a:t>
            </a:r>
            <a:r>
              <a:rPr lang="zh-CN" altLang="zh-CN" sz="1300" dirty="0"/>
              <a:t>数据请提前联系客服人员处理</a:t>
            </a:r>
            <a:endParaRPr lang="zh-CN" altLang="en-US" sz="1300" dirty="0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xmlns="" id="{9326156C-D463-4D81-827E-6FE6D8DD3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674" y="1752043"/>
            <a:ext cx="603250" cy="55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5" t="14875" r="6850" b="73057"/>
          <a:stretch/>
        </p:blipFill>
        <p:spPr bwMode="auto">
          <a:xfrm>
            <a:off x="2606748" y="2949912"/>
            <a:ext cx="8610601" cy="76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606748" y="3317563"/>
            <a:ext cx="3157870" cy="2392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12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订购列表页面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zh-CN" dirty="0"/>
              <a:t>点击【本人合计】进入当前账号选购的图书品种列表，支持修改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9"/>
          <a:stretch/>
        </p:blipFill>
        <p:spPr bwMode="auto">
          <a:xfrm>
            <a:off x="922374" y="2154360"/>
            <a:ext cx="7849485" cy="359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内容占位符 3">
            <a:extLst>
              <a:ext uri="{FF2B5EF4-FFF2-40B4-BE49-F238E27FC236}">
                <a16:creationId xmlns:a16="http://schemas.microsoft.com/office/drawing/2014/main" xmlns="" id="{0FF1DF53-1660-4259-9893-42C2F1809EA7}"/>
              </a:ext>
            </a:extLst>
          </p:cNvPr>
          <p:cNvSpPr txBox="1">
            <a:spLocks/>
          </p:cNvSpPr>
          <p:nvPr/>
        </p:nvSpPr>
        <p:spPr>
          <a:xfrm>
            <a:off x="8771859" y="1711058"/>
            <a:ext cx="2599557" cy="40193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5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5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dirty="0"/>
              <a:t>点击</a:t>
            </a:r>
            <a:r>
              <a:rPr lang="en-US" altLang="zh-CN" dirty="0"/>
              <a:t>           </a:t>
            </a:r>
            <a:r>
              <a:rPr lang="zh-CN" altLang="zh-CN" dirty="0"/>
              <a:t>可修改订购复本，改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zh-CN" altLang="zh-CN" dirty="0"/>
              <a:t>表示取消品种</a:t>
            </a:r>
            <a:endParaRPr lang="en-US" altLang="zh-CN" dirty="0"/>
          </a:p>
          <a:p>
            <a:r>
              <a:rPr lang="zh-CN" altLang="zh-CN" dirty="0"/>
              <a:t>书名、定价、分类号、出版日期、订数各个字段均可排序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注：</a:t>
            </a:r>
            <a:r>
              <a:rPr lang="zh-CN" altLang="zh-CN" dirty="0"/>
              <a:t>若要导出订购明细，请联系客服人员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675" y="1717057"/>
            <a:ext cx="510962" cy="43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00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图书选购及功能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/>
          <a:lstStyle/>
          <a:p>
            <a:r>
              <a:rPr lang="zh-CN" altLang="zh-CN" b="1" dirty="0">
                <a:solidFill>
                  <a:schemeClr val="accent1">
                    <a:lumMod val="75000"/>
                  </a:schemeClr>
                </a:solidFill>
              </a:rPr>
              <a:t>单品选购</a:t>
            </a:r>
            <a:r>
              <a:rPr lang="zh-CN" altLang="zh-CN" dirty="0"/>
              <a:t>：点击选中品种【购物车】</a:t>
            </a:r>
            <a:r>
              <a:rPr lang="en-US" altLang="zh-CN" dirty="0"/>
              <a:t>          </a:t>
            </a:r>
            <a:r>
              <a:rPr lang="zh-CN" altLang="zh-CN" dirty="0"/>
              <a:t>，屏幕右上角显示订购成功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    ★★★</a:t>
            </a:r>
            <a:r>
              <a:rPr lang="zh-CN" altLang="zh-CN" dirty="0"/>
              <a:t>订购快捷键</a:t>
            </a:r>
            <a:r>
              <a:rPr lang="en-US" altLang="zh-CN" dirty="0"/>
              <a:t>        </a:t>
            </a:r>
            <a:r>
              <a:rPr lang="zh-CN" altLang="zh-CN" dirty="0"/>
              <a:t>【回车】，表示您确定订购当前品种并同时为您展示下一条书目；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                             </a:t>
            </a:r>
            <a:r>
              <a:rPr lang="zh-CN" altLang="zh-CN" dirty="0"/>
              <a:t>【空格键】或【方向</a:t>
            </a:r>
            <a:r>
              <a:rPr lang="en-US" altLang="zh-CN" dirty="0"/>
              <a:t>↑↓</a:t>
            </a:r>
            <a:r>
              <a:rPr lang="zh-CN" altLang="zh-CN" dirty="0"/>
              <a:t>】，表示您不订购当前品种，浏览下一条书目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dirty="0"/>
              <a:t>注：所有品种只要进行过【回车】【空格键】【</a:t>
            </a:r>
            <a:r>
              <a:rPr lang="en-US" altLang="zh-CN" dirty="0"/>
              <a:t>↑↓</a:t>
            </a:r>
            <a:r>
              <a:rPr lang="zh-CN" altLang="zh-CN" dirty="0"/>
              <a:t>】操作，即代表已订购或已浏览，红色显示</a:t>
            </a:r>
            <a:endParaRPr lang="en-US" altLang="zh-CN" dirty="0"/>
          </a:p>
          <a:p>
            <a:r>
              <a:rPr lang="zh-CN" altLang="zh-CN" b="1" dirty="0">
                <a:solidFill>
                  <a:schemeClr val="accent1">
                    <a:lumMod val="75000"/>
                  </a:schemeClr>
                </a:solidFill>
              </a:rPr>
              <a:t>设置复本</a:t>
            </a:r>
            <a:r>
              <a:rPr lang="zh-CN" altLang="zh-CN" dirty="0"/>
              <a:t>：点击【复本】，可编辑批量复本数，后续订购均按此复本加购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zh-CN" b="1" dirty="0">
                <a:solidFill>
                  <a:schemeClr val="accent1">
                    <a:lumMod val="75000"/>
                  </a:schemeClr>
                </a:solidFill>
              </a:rPr>
              <a:t>批量订购</a:t>
            </a:r>
            <a:r>
              <a:rPr lang="zh-CN" altLang="zh-CN" dirty="0"/>
              <a:t>：勾选对应品种后，点击</a:t>
            </a:r>
            <a:r>
              <a:rPr lang="en-US" altLang="zh-CN" dirty="0"/>
              <a:t>                </a:t>
            </a:r>
            <a:r>
              <a:rPr lang="zh-CN" altLang="zh-CN" dirty="0"/>
              <a:t>即可将当前页面选中的品种批量添加至购物车。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103" y="1265238"/>
            <a:ext cx="486255" cy="43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37" y="1282288"/>
            <a:ext cx="1248367" cy="43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07" y="3750044"/>
            <a:ext cx="9729850" cy="176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44" y="5518298"/>
            <a:ext cx="761371" cy="5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173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沟通交流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5094767" cy="4911725"/>
          </a:xfrm>
        </p:spPr>
        <p:txBody>
          <a:bodyPr>
            <a:normAutofit/>
          </a:bodyPr>
          <a:lstStyle/>
          <a:p>
            <a:r>
              <a:rPr lang="zh-CN" altLang="zh-CN" b="1" dirty="0">
                <a:solidFill>
                  <a:schemeClr val="accent1">
                    <a:lumMod val="75000"/>
                  </a:schemeClr>
                </a:solidFill>
              </a:rPr>
              <a:t>在线交流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CN" altLang="zh-CN" dirty="0"/>
              <a:t>点击</a:t>
            </a:r>
            <a:r>
              <a:rPr lang="en-US" altLang="zh-CN" dirty="0"/>
              <a:t>                 </a:t>
            </a:r>
            <a:r>
              <a:rPr lang="zh-CN" altLang="zh-CN" dirty="0"/>
              <a:t>进入聊天对话框。为您与出版机构、客服人员建立在线沟通，还原现场沟通交流氛围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dirty="0"/>
              <a:t>用户可直接与各出版机构人员沟通交流相关图书、重点出版品种等情况，亦可向在线客服寻求帮助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dirty="0"/>
              <a:t>支持一个图书馆用户组群沟通交流（可由客服人员根据要求提前建群）。有新消息时会在页面下方弹出提示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558" y="1517466"/>
            <a:ext cx="5293242" cy="323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636" y="1796090"/>
            <a:ext cx="863600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008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xmlns="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075289"/>
            <a:ext cx="10524344" cy="4101673"/>
          </a:xfrm>
        </p:spPr>
        <p:txBody>
          <a:bodyPr rtlCol="0"/>
          <a:lstStyle/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sz="3200" dirty="0">
                <a:hlinkClick r:id="rId3"/>
              </a:rPr>
              <a:t>http://gp.yuntaigo.com</a:t>
            </a:r>
            <a:endParaRPr lang="en-US" altLang="zh-CN" sz="3200" dirty="0"/>
          </a:p>
          <a:p>
            <a:pPr marL="0" indent="0">
              <a:buNone/>
            </a:pPr>
            <a:r>
              <a:rPr lang="zh-CN" altLang="en-US" sz="3200" dirty="0" smtClean="0"/>
              <a:t>活动登录号：报名手机号</a:t>
            </a:r>
            <a:endParaRPr lang="en-US" altLang="zh-CN" sz="3200" dirty="0" smtClean="0"/>
          </a:p>
          <a:p>
            <a:pPr marL="0" indent="0">
              <a:buNone/>
            </a:pPr>
            <a:r>
              <a:rPr lang="zh-CN" altLang="en-US" sz="3200" dirty="0" smtClean="0"/>
              <a:t>密码：手机号后</a:t>
            </a:r>
            <a:r>
              <a:rPr lang="en-US" altLang="zh-CN" sz="3200" dirty="0" smtClean="0"/>
              <a:t>6</a:t>
            </a:r>
            <a:r>
              <a:rPr lang="zh-CN" altLang="en-US" sz="3200" dirty="0" smtClean="0"/>
              <a:t>位</a:t>
            </a:r>
            <a:endParaRPr lang="en-US" altLang="ja-JP" sz="3200" dirty="0"/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xmlns="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68250"/>
          </a:xfrm>
        </p:spPr>
        <p:txBody>
          <a:bodyPr rtlCol="0"/>
          <a:lstStyle/>
          <a:p>
            <a:r>
              <a:rPr lang="zh-CN" altLang="en-US" dirty="0"/>
              <a:t>本次荐购活动使用平台（请使用电脑登录网页）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34823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3296031-28BC-4175-8D7E-193421909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883"/>
            <a:ext cx="10515600" cy="477079"/>
          </a:xfrm>
        </p:spPr>
        <p:txBody>
          <a:bodyPr/>
          <a:lstStyle/>
          <a:p>
            <a:r>
              <a:rPr lang="zh-CN" altLang="en-US" dirty="0"/>
              <a:t>登录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F6A351A-1C64-424F-923C-507CE54332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057523"/>
            <a:ext cx="10524344" cy="5291593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在活动主页点击</a:t>
            </a:r>
            <a:r>
              <a:rPr lang="en-US" altLang="zh-CN" sz="4000" dirty="0"/>
              <a:t>【</a:t>
            </a:r>
            <a:r>
              <a:rPr lang="zh-CN" altLang="en-US" sz="4000" dirty="0"/>
              <a:t>展会入口</a:t>
            </a:r>
            <a:r>
              <a:rPr lang="en-US" altLang="zh-CN" sz="4000" dirty="0"/>
              <a:t>】→</a:t>
            </a:r>
            <a:r>
              <a:rPr lang="zh-CN" altLang="en-US" sz="4000" dirty="0"/>
              <a:t>输入</a:t>
            </a:r>
            <a:r>
              <a:rPr lang="en-US" altLang="zh-CN" sz="4000" dirty="0" smtClean="0"/>
              <a:t>【</a:t>
            </a:r>
            <a:r>
              <a:rPr lang="zh-CN" altLang="en-US" sz="4000" dirty="0" smtClean="0"/>
              <a:t>报名手机号</a:t>
            </a:r>
            <a:r>
              <a:rPr lang="en-US" altLang="zh-CN" sz="4000" dirty="0" smtClean="0"/>
              <a:t>】</a:t>
            </a:r>
            <a:r>
              <a:rPr lang="en-US" altLang="zh-CN" sz="4000" dirty="0"/>
              <a:t>→</a:t>
            </a:r>
            <a:r>
              <a:rPr lang="zh-CN" altLang="en-US" sz="4000" dirty="0"/>
              <a:t>输入</a:t>
            </a:r>
            <a:r>
              <a:rPr lang="en-US" altLang="zh-CN" sz="4000" dirty="0"/>
              <a:t>【</a:t>
            </a:r>
            <a:r>
              <a:rPr lang="zh-CN" altLang="en-US" sz="4000" dirty="0"/>
              <a:t>用户密码</a:t>
            </a:r>
            <a:r>
              <a:rPr lang="zh-CN" altLang="en-US" sz="4000" dirty="0" smtClean="0"/>
              <a:t>（手机号后</a:t>
            </a:r>
            <a:r>
              <a:rPr lang="en-US" altLang="zh-CN" sz="4000" dirty="0" smtClean="0"/>
              <a:t>6</a:t>
            </a:r>
            <a:r>
              <a:rPr lang="zh-CN" altLang="en-US" sz="4000" dirty="0" smtClean="0"/>
              <a:t>位）</a:t>
            </a:r>
            <a:r>
              <a:rPr lang="en-US" altLang="zh-CN" sz="4000" dirty="0"/>
              <a:t>】→</a:t>
            </a:r>
            <a:r>
              <a:rPr lang="zh-CN" altLang="en-US" sz="4000" dirty="0"/>
              <a:t>输入窗口提示</a:t>
            </a:r>
            <a:r>
              <a:rPr lang="en-US" altLang="zh-CN" sz="4000" dirty="0"/>
              <a:t>【</a:t>
            </a:r>
            <a:r>
              <a:rPr lang="zh-CN" altLang="en-US" sz="4000" dirty="0"/>
              <a:t>验证码</a:t>
            </a:r>
            <a:r>
              <a:rPr lang="en-US" altLang="zh-CN" sz="4000" dirty="0"/>
              <a:t>】</a:t>
            </a:r>
            <a:r>
              <a:rPr lang="zh-CN" altLang="en-US" sz="4000" dirty="0"/>
              <a:t>即可登录。（验证码由数字组成）</a:t>
            </a:r>
            <a:endParaRPr lang="en-US" altLang="zh-CN" sz="4000" dirty="0"/>
          </a:p>
          <a:p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90737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E14CBF-8CBC-42F6-A74F-9ABFC2905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883"/>
            <a:ext cx="10515600" cy="485030"/>
          </a:xfrm>
        </p:spPr>
        <p:txBody>
          <a:bodyPr/>
          <a:lstStyle/>
          <a:p>
            <a:r>
              <a:rPr lang="zh-CN" altLang="en-US" dirty="0"/>
              <a:t>场馆展示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5FCD21F-4352-40A0-B48D-DE54538529E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065476"/>
            <a:ext cx="10524344" cy="5111488"/>
          </a:xfrm>
        </p:spPr>
        <p:txBody>
          <a:bodyPr/>
          <a:lstStyle/>
          <a:p>
            <a:r>
              <a:rPr lang="zh-CN" altLang="zh-CN" dirty="0"/>
              <a:t>登录成功后</a:t>
            </a:r>
            <a:r>
              <a:rPr lang="en-US" altLang="zh-CN" dirty="0"/>
              <a:t>,</a:t>
            </a:r>
            <a:r>
              <a:rPr lang="zh-CN" altLang="zh-CN" dirty="0"/>
              <a:t>点击“展馆参观导视图”呈现的</a:t>
            </a:r>
            <a:r>
              <a:rPr lang="zh-CN" altLang="en-US" dirty="0"/>
              <a:t>各类</a:t>
            </a:r>
            <a:r>
              <a:rPr lang="zh-CN" altLang="zh-CN" dirty="0"/>
              <a:t>小图标，进入图书订购页面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5C92F25-0AF9-4B02-B36D-1CC5F8233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1743924"/>
            <a:ext cx="8896350" cy="420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52D1413-AA43-4357-BAEA-8E55BCC62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665"/>
            <a:ext cx="10515600" cy="507199"/>
          </a:xfrm>
        </p:spPr>
        <p:txBody>
          <a:bodyPr/>
          <a:lstStyle/>
          <a:p>
            <a:r>
              <a:rPr lang="zh-CN" altLang="en-US" dirty="0"/>
              <a:t>页面介绍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BE8C61D-246F-47AA-848C-FB57E32662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001864"/>
            <a:ext cx="10524344" cy="5175099"/>
          </a:xfrm>
        </p:spPr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、选购页面：用户可在本页面进行订购、检索等操作。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4350846-D366-4CCD-B6A8-F968FDF1747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2"/>
          <a:stretch/>
        </p:blipFill>
        <p:spPr bwMode="auto">
          <a:xfrm>
            <a:off x="1603650" y="2006930"/>
            <a:ext cx="8001525" cy="3964499"/>
          </a:xfrm>
          <a:prstGeom prst="rect">
            <a:avLst/>
          </a:prstGeom>
          <a:noFill/>
        </p:spPr>
      </p:pic>
      <p:sp>
        <p:nvSpPr>
          <p:cNvPr id="5" name="矩形 4">
            <a:hlinkClick r:id="rId3" action="ppaction://hlinksldjump"/>
          </p:cNvPr>
          <p:cNvSpPr/>
          <p:nvPr/>
        </p:nvSpPr>
        <p:spPr>
          <a:xfrm>
            <a:off x="2054431" y="3182588"/>
            <a:ext cx="1187533" cy="2753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hlinkClick r:id="rId4" action="ppaction://hlinksldjump"/>
          </p:cNvPr>
          <p:cNvSpPr/>
          <p:nvPr/>
        </p:nvSpPr>
        <p:spPr>
          <a:xfrm>
            <a:off x="3336966" y="2006930"/>
            <a:ext cx="5759533" cy="605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hlinkClick r:id="rId5" action="ppaction://hlinksldjump"/>
          </p:cNvPr>
          <p:cNvSpPr/>
          <p:nvPr/>
        </p:nvSpPr>
        <p:spPr>
          <a:xfrm>
            <a:off x="3289465" y="2612571"/>
            <a:ext cx="5807034" cy="24938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hlinkClick r:id="rId6" action="ppaction://hlinksldjump"/>
          </p:cNvPr>
          <p:cNvSpPr/>
          <p:nvPr/>
        </p:nvSpPr>
        <p:spPr>
          <a:xfrm>
            <a:off x="8668989" y="5557653"/>
            <a:ext cx="912436" cy="3781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740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8835F172-72CA-402C-B233-90A11A0C6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分类导航区</a:t>
            </a:r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xmlns="" id="{BDCC190B-522B-402F-B032-D6CA4417A44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zh-CN" altLang="zh-CN"/>
              <a:t>【场馆区】按线下馆配会场景，细分到相应出版商展示</a:t>
            </a:r>
            <a:r>
              <a:rPr lang="zh-CN" altLang="en-US"/>
              <a:t>；</a:t>
            </a:r>
            <a:endParaRPr lang="en-US" altLang="zh-CN"/>
          </a:p>
          <a:p>
            <a:r>
              <a:rPr lang="zh-CN" altLang="zh-CN"/>
              <a:t>【学科区】按教育部 </a:t>
            </a:r>
            <a:r>
              <a:rPr lang="en-US" altLang="zh-CN"/>
              <a:t>13</a:t>
            </a:r>
            <a:r>
              <a:rPr lang="zh-CN" altLang="zh-CN"/>
              <a:t>个学科，细分到二级类目展示</a:t>
            </a:r>
            <a:r>
              <a:rPr lang="zh-CN" altLang="en-US"/>
              <a:t>；</a:t>
            </a:r>
            <a:endParaRPr lang="en-US" altLang="zh-CN"/>
          </a:p>
          <a:p>
            <a:r>
              <a:rPr lang="zh-CN" altLang="zh-CN"/>
              <a:t>【中图区】按中图法 </a:t>
            </a:r>
            <a:r>
              <a:rPr lang="en-US" altLang="zh-CN"/>
              <a:t>22</a:t>
            </a:r>
            <a:r>
              <a:rPr lang="zh-CN" altLang="zh-CN"/>
              <a:t>大类，细分到三级分类展示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订购排行榜：展会开始后将定时发布各类图书订购排行榜单，分别按中图法 </a:t>
            </a:r>
            <a:r>
              <a:rPr lang="en-US" altLang="zh-CN"/>
              <a:t>22</a:t>
            </a:r>
            <a:r>
              <a:rPr lang="zh-CN" altLang="en-US"/>
              <a:t>个一级类目和浙江新华 </a:t>
            </a:r>
            <a:r>
              <a:rPr lang="en-US" altLang="zh-CN"/>
              <a:t>25</a:t>
            </a:r>
            <a:r>
              <a:rPr lang="zh-CN" altLang="en-US"/>
              <a:t>个营销分类统计，点击查看后可直接选购或批量订购</a:t>
            </a:r>
          </a:p>
          <a:p>
            <a:endParaRPr lang="en-US" altLang="zh-CN"/>
          </a:p>
          <a:p>
            <a:endParaRPr lang="zh-CN" altLang="en-US" dirty="0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xmlns="" id="{729B27A3-C29C-4179-A543-7662B9B09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" t="38990" r="78728"/>
          <a:stretch/>
        </p:blipFill>
        <p:spPr bwMode="auto">
          <a:xfrm>
            <a:off x="7591424" y="553538"/>
            <a:ext cx="2790825" cy="575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628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370D42C-6A73-4788-809E-4C663EB6C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搜索选择栏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D38B954-1A5C-4992-91CA-EAFFB462125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zh-CN" altLang="zh-CN" sz="1400" dirty="0"/>
              <a:t>提供关键字、出版时间段、价格区间段、重点图书的查询</a:t>
            </a:r>
            <a:endParaRPr lang="en-US" altLang="zh-CN" sz="1400" dirty="0"/>
          </a:p>
        </p:txBody>
      </p:sp>
      <p:sp>
        <p:nvSpPr>
          <p:cNvPr id="8" name="内容占位符 9">
            <a:extLst>
              <a:ext uri="{FF2B5EF4-FFF2-40B4-BE49-F238E27FC236}">
                <a16:creationId xmlns:a16="http://schemas.microsoft.com/office/drawing/2014/main" xmlns="" id="{DFEDE277-DE9F-4B2D-BA95-67A92FF63F9E}"/>
              </a:ext>
            </a:extLst>
          </p:cNvPr>
          <p:cNvSpPr txBox="1">
            <a:spLocks/>
          </p:cNvSpPr>
          <p:nvPr/>
        </p:nvSpPr>
        <p:spPr>
          <a:xfrm>
            <a:off x="838201" y="3267863"/>
            <a:ext cx="5075711" cy="31804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5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5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dirty="0"/>
              <a:t>根据输入的文字，从平台全部书目中进行查询</a:t>
            </a:r>
            <a:endParaRPr lang="en-US" altLang="zh-CN" dirty="0"/>
          </a:p>
          <a:p>
            <a:r>
              <a:rPr lang="zh-CN" altLang="zh-CN" dirty="0"/>
              <a:t>输入内容间若无空格，则查询结果显示与输入内容</a:t>
            </a:r>
            <a:r>
              <a:rPr lang="en-US" altLang="zh-CN" dirty="0"/>
              <a:t>“</a:t>
            </a:r>
            <a:r>
              <a:rPr lang="zh-CN" altLang="zh-CN" dirty="0"/>
              <a:t>全部包含</a:t>
            </a:r>
            <a:r>
              <a:rPr lang="en-US" altLang="zh-CN" dirty="0"/>
              <a:t>”</a:t>
            </a:r>
            <a:r>
              <a:rPr lang="zh-CN" altLang="zh-CN" dirty="0"/>
              <a:t>关系的书目</a:t>
            </a:r>
            <a:endParaRPr lang="en-US" altLang="zh-CN" dirty="0"/>
          </a:p>
          <a:p>
            <a:r>
              <a:rPr lang="zh-CN" altLang="zh-CN" dirty="0"/>
              <a:t>输入内容间若有空格，则查询结果显示与输入的空格间内容</a:t>
            </a:r>
            <a:r>
              <a:rPr lang="en-US" altLang="zh-CN" dirty="0"/>
              <a:t>“</a:t>
            </a:r>
            <a:r>
              <a:rPr lang="zh-CN" altLang="zh-CN" dirty="0"/>
              <a:t>与</a:t>
            </a:r>
            <a:r>
              <a:rPr lang="en-US" altLang="zh-CN" dirty="0"/>
              <a:t>”</a:t>
            </a:r>
            <a:r>
              <a:rPr lang="zh-CN" altLang="zh-CN" dirty="0"/>
              <a:t>关系的书目</a:t>
            </a:r>
            <a:endParaRPr lang="en-US" altLang="zh-CN" dirty="0"/>
          </a:p>
          <a:p>
            <a:r>
              <a:rPr lang="zh-CN" altLang="zh-CN" dirty="0"/>
              <a:t>搜索范围为全部品种，如需多个内容组合查询请使用</a:t>
            </a:r>
            <a:r>
              <a:rPr lang="zh-CN" altLang="zh-CN" b="1" dirty="0">
                <a:hlinkClick r:id="rId2" action="ppaction://hlinksldjump"/>
              </a:rPr>
              <a:t>高级检索</a:t>
            </a:r>
            <a:endParaRPr lang="en-US" altLang="zh-CN" b="1" dirty="0"/>
          </a:p>
          <a:p>
            <a:endParaRPr lang="zh-CN" altLang="en-US" dirty="0"/>
          </a:p>
        </p:txBody>
      </p:sp>
      <p:sp>
        <p:nvSpPr>
          <p:cNvPr id="9" name="标题 2">
            <a:extLst>
              <a:ext uri="{FF2B5EF4-FFF2-40B4-BE49-F238E27FC236}">
                <a16:creationId xmlns:a16="http://schemas.microsoft.com/office/drawing/2014/main" xmlns="" id="{872DE72D-00BC-4503-9688-D712547DD1E5}"/>
              </a:ext>
            </a:extLst>
          </p:cNvPr>
          <p:cNvSpPr txBox="1">
            <a:spLocks/>
          </p:cNvSpPr>
          <p:nvPr/>
        </p:nvSpPr>
        <p:spPr>
          <a:xfrm>
            <a:off x="838198" y="2588659"/>
            <a:ext cx="44862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spc="150" baseline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zh-CN" altLang="zh-CN" sz="1800" dirty="0"/>
              <a:t>图书搜索及高级检索</a:t>
            </a:r>
            <a:endParaRPr lang="zh-CN" altLang="en-US" sz="1800" dirty="0"/>
          </a:p>
        </p:txBody>
      </p:sp>
      <p:sp>
        <p:nvSpPr>
          <p:cNvPr id="10" name="标题 2">
            <a:extLst>
              <a:ext uri="{FF2B5EF4-FFF2-40B4-BE49-F238E27FC236}">
                <a16:creationId xmlns:a16="http://schemas.microsoft.com/office/drawing/2014/main" xmlns="" id="{6421203A-E636-4360-B555-8AD3B3F9D569}"/>
              </a:ext>
            </a:extLst>
          </p:cNvPr>
          <p:cNvSpPr txBox="1">
            <a:spLocks/>
          </p:cNvSpPr>
          <p:nvPr/>
        </p:nvSpPr>
        <p:spPr>
          <a:xfrm>
            <a:off x="838197" y="2925389"/>
            <a:ext cx="44862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spc="150" baseline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zh-CN" altLang="en-US" sz="1600" dirty="0">
                <a:solidFill>
                  <a:schemeClr val="tx1"/>
                </a:solidFill>
              </a:rPr>
              <a:t>关键词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4" t="14974" r="6146" b="72879"/>
          <a:stretch/>
        </p:blipFill>
        <p:spPr bwMode="auto">
          <a:xfrm>
            <a:off x="838201" y="1630771"/>
            <a:ext cx="9708222" cy="8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标题 2">
            <a:extLst>
              <a:ext uri="{FF2B5EF4-FFF2-40B4-BE49-F238E27FC236}">
                <a16:creationId xmlns:a16="http://schemas.microsoft.com/office/drawing/2014/main" xmlns="" id="{872DE72D-00BC-4503-9688-D712547DD1E5}"/>
              </a:ext>
            </a:extLst>
          </p:cNvPr>
          <p:cNvSpPr txBox="1">
            <a:spLocks/>
          </p:cNvSpPr>
          <p:nvPr/>
        </p:nvSpPr>
        <p:spPr>
          <a:xfrm>
            <a:off x="6429497" y="2588497"/>
            <a:ext cx="4486275" cy="481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spc="150" baseline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zh-CN" altLang="zh-CN" sz="1800" dirty="0"/>
              <a:t>页面行数：每页默认显示 </a:t>
            </a:r>
            <a:r>
              <a:rPr lang="en-US" altLang="zh-CN" sz="1800" dirty="0">
                <a:latin typeface="Batang" panose="02030600000101010101" pitchFamily="18" charset="-127"/>
                <a:ea typeface="Batang" panose="02030600000101010101" pitchFamily="18" charset="-127"/>
              </a:rPr>
              <a:t>5</a:t>
            </a:r>
            <a:r>
              <a:rPr lang="zh-CN" altLang="zh-CN" sz="1800" dirty="0"/>
              <a:t>条书目</a:t>
            </a:r>
            <a:endParaRPr lang="zh-CN" altLang="en-US" sz="1800" dirty="0"/>
          </a:p>
        </p:txBody>
      </p:sp>
      <p:sp>
        <p:nvSpPr>
          <p:cNvPr id="12" name="内容占位符 9">
            <a:extLst>
              <a:ext uri="{FF2B5EF4-FFF2-40B4-BE49-F238E27FC236}">
                <a16:creationId xmlns:a16="http://schemas.microsoft.com/office/drawing/2014/main" xmlns="" id="{DFEDE277-DE9F-4B2D-BA95-67A92FF63F9E}"/>
              </a:ext>
            </a:extLst>
          </p:cNvPr>
          <p:cNvSpPr txBox="1">
            <a:spLocks/>
          </p:cNvSpPr>
          <p:nvPr/>
        </p:nvSpPr>
        <p:spPr>
          <a:xfrm>
            <a:off x="6429497" y="3267863"/>
            <a:ext cx="5182590" cy="30498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5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5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dirty="0"/>
              <a:t>点击右上角【每页行数】或者页尾的【</a:t>
            </a:r>
            <a:r>
              <a:rPr lang="en-US" altLang="zh-CN" dirty="0"/>
              <a:t>*</a:t>
            </a:r>
            <a:r>
              <a:rPr lang="zh-CN" altLang="zh-CN" dirty="0"/>
              <a:t>行每页】选中对应数值后修改每页显示对应条数</a:t>
            </a:r>
            <a:endParaRPr lang="en-US" altLang="zh-CN" dirty="0"/>
          </a:p>
          <a:p>
            <a:r>
              <a:rPr lang="zh-CN" altLang="en-US" dirty="0"/>
              <a:t>右上角</a:t>
            </a:r>
            <a:endParaRPr lang="en-US" altLang="zh-CN" dirty="0"/>
          </a:p>
          <a:p>
            <a:r>
              <a:rPr lang="zh-CN" altLang="en-US" dirty="0"/>
              <a:t>页尾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11" y="4198751"/>
            <a:ext cx="3157162" cy="38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11" y="4778461"/>
            <a:ext cx="2818070" cy="44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649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xmlns="" id="{3918AA51-EC29-445B-B189-14DB694F3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高级检索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FF1DF53-1660-4259-9893-42C2F1809EA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zh-CN" altLang="zh-CN" dirty="0"/>
              <a:t>为您提供书名、丛书名、出版社、作者、出版时间、定价等字段的精确搜索</a:t>
            </a:r>
            <a:r>
              <a:rPr lang="zh-CN" altLang="en-US" dirty="0"/>
              <a:t>，</a:t>
            </a:r>
            <a:r>
              <a:rPr lang="zh-CN" altLang="zh-CN" dirty="0"/>
              <a:t>更可点击下方【</a:t>
            </a:r>
            <a:r>
              <a:rPr lang="zh-CN" altLang="zh-CN" b="1" dirty="0"/>
              <a:t>限定搜索</a:t>
            </a:r>
            <a:r>
              <a:rPr lang="zh-CN" altLang="zh-CN" dirty="0"/>
              <a:t>】进行多个内容组合查询</a:t>
            </a:r>
            <a:endParaRPr lang="en-US" altLang="zh-CN" dirty="0"/>
          </a:p>
          <a:p>
            <a:r>
              <a:rPr lang="zh-CN" altLang="zh-CN" b="1" dirty="0"/>
              <a:t>限定搜索</a:t>
            </a:r>
            <a:r>
              <a:rPr lang="zh-CN" altLang="zh-CN" dirty="0"/>
              <a:t>包括：中图分类 </a:t>
            </a:r>
            <a:r>
              <a:rPr lang="en-US" altLang="zh-CN" dirty="0"/>
              <a:t>22</a:t>
            </a:r>
            <a:r>
              <a:rPr lang="zh-CN" altLang="zh-CN" dirty="0"/>
              <a:t>大类、</a:t>
            </a:r>
            <a:r>
              <a:rPr lang="en-US" altLang="zh-CN" dirty="0"/>
              <a:t>13</a:t>
            </a:r>
            <a:r>
              <a:rPr lang="zh-CN" altLang="zh-CN" dirty="0"/>
              <a:t>个学科门类、浙江新华业务分类</a:t>
            </a:r>
            <a:endParaRPr lang="zh-CN" altLang="en-US" dirty="0"/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xmlns="" id="{6B4EBB6F-326F-4AA2-AAE7-A6F75AC1C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989" y="1265238"/>
            <a:ext cx="5707371" cy="298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130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F18B8C-B1D4-4F62-882E-0B7D916A0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单品详情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A706C5B-1368-4281-800D-313043C1AC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4053960"/>
            <a:ext cx="3499909" cy="2100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zh-CN" sz="1300" b="1" dirty="0"/>
              <a:t>图片区</a:t>
            </a:r>
            <a:r>
              <a:rPr lang="zh-CN" altLang="zh-CN" sz="1300" dirty="0"/>
              <a:t>：</a:t>
            </a:r>
            <a:endParaRPr lang="en-US" altLang="zh-CN" sz="1300" dirty="0"/>
          </a:p>
          <a:p>
            <a:pPr>
              <a:lnSpc>
                <a:spcPct val="100000"/>
              </a:lnSpc>
            </a:pPr>
            <a:r>
              <a:rPr lang="zh-CN" altLang="zh-CN" sz="1300" dirty="0"/>
              <a:t>支持点击查</a:t>
            </a:r>
            <a:r>
              <a:rPr lang="zh-CN" altLang="en-US" sz="1300" dirty="0"/>
              <a:t>看</a:t>
            </a:r>
            <a:endParaRPr lang="en-US" altLang="zh-CN" sz="1300" dirty="0"/>
          </a:p>
          <a:p>
            <a:pPr>
              <a:lnSpc>
                <a:spcPct val="100000"/>
              </a:lnSpc>
            </a:pPr>
            <a:r>
              <a:rPr lang="zh-CN" altLang="zh-CN" sz="1300" dirty="0"/>
              <a:t>封面、版权页、内页、大拉页（出版宣传页）图片自动播放</a:t>
            </a:r>
            <a:endParaRPr lang="en-US" altLang="zh-CN" sz="1300" dirty="0"/>
          </a:p>
          <a:p>
            <a:pPr>
              <a:lnSpc>
                <a:spcPct val="100000"/>
              </a:lnSpc>
            </a:pPr>
            <a:r>
              <a:rPr lang="zh-CN" altLang="zh-CN" sz="1300" dirty="0"/>
              <a:t>试读、试听、试看（按钮为红色可查看，灰色不可查看）点击试用</a:t>
            </a:r>
            <a:endParaRPr lang="zh-CN" altLang="en-US" sz="13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7A7F0EAB-BC65-468A-8A32-562A28BFC1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7" t="26659" r="6299" b="8539"/>
          <a:stretch/>
        </p:blipFill>
        <p:spPr bwMode="auto">
          <a:xfrm>
            <a:off x="2512217" y="681037"/>
            <a:ext cx="7167563" cy="33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xmlns="" id="{B9B26EC1-63DE-4C52-8D08-EAF52046CFB7}"/>
              </a:ext>
            </a:extLst>
          </p:cNvPr>
          <p:cNvSpPr txBox="1">
            <a:spLocks/>
          </p:cNvSpPr>
          <p:nvPr/>
        </p:nvSpPr>
        <p:spPr>
          <a:xfrm>
            <a:off x="4333305" y="4056427"/>
            <a:ext cx="3672788" cy="2100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5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5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zh-CN" sz="1300" b="1" dirty="0"/>
              <a:t>信息区</a:t>
            </a:r>
            <a:r>
              <a:rPr lang="zh-CN" altLang="zh-CN" sz="1300" dirty="0"/>
              <a:t>：</a:t>
            </a:r>
            <a:endParaRPr lang="en-US" altLang="zh-CN" sz="1300" dirty="0"/>
          </a:p>
          <a:p>
            <a:pPr>
              <a:lnSpc>
                <a:spcPct val="100000"/>
              </a:lnSpc>
            </a:pPr>
            <a:r>
              <a:rPr lang="zh-CN" altLang="zh-CN" sz="1300" dirty="0"/>
              <a:t>出版社、作者、定价、出版时间、分类号、页数、开本、分册号、分册名</a:t>
            </a:r>
            <a:endParaRPr lang="zh-CN" altLang="en-US" sz="1300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xmlns="" id="{6A9A8A0B-7CD8-4F0B-A38A-8BF75D10ADD1}"/>
              </a:ext>
            </a:extLst>
          </p:cNvPr>
          <p:cNvSpPr txBox="1">
            <a:spLocks/>
          </p:cNvSpPr>
          <p:nvPr/>
        </p:nvSpPr>
        <p:spPr>
          <a:xfrm>
            <a:off x="8006093" y="4051494"/>
            <a:ext cx="3682339" cy="2100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5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5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zh-CN" sz="1300" b="1" dirty="0"/>
              <a:t>详情栏</a:t>
            </a:r>
            <a:r>
              <a:rPr lang="zh-CN" altLang="zh-CN" sz="1300" dirty="0"/>
              <a:t>：</a:t>
            </a:r>
            <a:endParaRPr lang="en-US" altLang="zh-CN" sz="1300" dirty="0"/>
          </a:p>
          <a:p>
            <a:pPr>
              <a:lnSpc>
                <a:spcPct val="100000"/>
              </a:lnSpc>
            </a:pPr>
            <a:r>
              <a:rPr lang="zh-CN" altLang="zh-CN" sz="1300" dirty="0"/>
              <a:t>采访 </a:t>
            </a:r>
            <a:r>
              <a:rPr lang="en-US" altLang="zh-CN" sz="1300" dirty="0"/>
              <a:t>MARC</a:t>
            </a:r>
            <a:r>
              <a:rPr lang="zh-CN" altLang="zh-CN" sz="1300" dirty="0"/>
              <a:t>、内容提要、目录、作者简介、编辑推荐五大内容为您精彩呈现</a:t>
            </a:r>
            <a:endParaRPr lang="zh-CN" altLang="en-US" sz="1300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xmlns="" id="{D5853427-E1A7-495B-9CEA-78672E5BD359}"/>
              </a:ext>
            </a:extLst>
          </p:cNvPr>
          <p:cNvSpPr txBox="1">
            <a:spLocks/>
          </p:cNvSpPr>
          <p:nvPr/>
        </p:nvSpPr>
        <p:spPr>
          <a:xfrm>
            <a:off x="4333305" y="5193127"/>
            <a:ext cx="6762750" cy="729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5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5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00" dirty="0"/>
              <a:t>注：</a:t>
            </a:r>
            <a:r>
              <a:rPr lang="zh-CN" altLang="zh-CN" sz="1300" dirty="0"/>
              <a:t>网页上方可以选择是否显示详情页，如不需要显示则直接列表展示。详情浏览的品种列表显示</a:t>
            </a:r>
            <a:r>
              <a:rPr lang="zh-CN" altLang="zh-CN" sz="1300" dirty="0">
                <a:solidFill>
                  <a:srgbClr val="FF0000"/>
                </a:solidFill>
              </a:rPr>
              <a:t>红色</a:t>
            </a:r>
            <a:r>
              <a:rPr lang="zh-CN" altLang="zh-CN" sz="1300" dirty="0"/>
              <a:t>字体</a:t>
            </a:r>
            <a:endParaRPr lang="zh-CN" altLang="en-US" sz="1300" dirty="0"/>
          </a:p>
        </p:txBody>
      </p:sp>
    </p:spTree>
    <p:extLst>
      <p:ext uri="{BB962C8B-B14F-4D97-AF65-F5344CB8AC3E}">
        <p14:creationId xmlns:p14="http://schemas.microsoft.com/office/powerpoint/2010/main" val="3889630866"/>
      </p:ext>
    </p:extLst>
  </p:cSld>
  <p:clrMapOvr>
    <a:masterClrMapping/>
  </p:clrMapOvr>
</p:sld>
</file>

<file path=ppt/theme/theme1.xml><?xml version="1.0" encoding="utf-8"?>
<a:theme xmlns:a="http://schemas.openxmlformats.org/drawingml/2006/main" name="创意性渐变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2101384_TF11176810.potx" id="{3C7B3F3E-B9EE-440D-B523-D97D67C4555C}" vid="{16C82CCD-67B1-4A22-A86B-CC65FC1F8353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{A685F688-7032-42CD-965B-6FFB7C8063A5}tf11176810</Template>
  <TotalTime>0</TotalTime>
  <Words>935</Words>
  <Application>Microsoft Office PowerPoint</Application>
  <PresentationFormat>自定义</PresentationFormat>
  <Paragraphs>78</Paragraphs>
  <Slides>13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创意性渐变 </vt:lpstr>
      <vt:lpstr>上海电力大学</vt:lpstr>
      <vt:lpstr>本次荐购活动使用平台（请使用电脑登录网页）</vt:lpstr>
      <vt:lpstr>登录</vt:lpstr>
      <vt:lpstr>场馆展示</vt:lpstr>
      <vt:lpstr>页面介绍</vt:lpstr>
      <vt:lpstr>分类导航区</vt:lpstr>
      <vt:lpstr>搜索选择栏</vt:lpstr>
      <vt:lpstr>高级检索</vt:lpstr>
      <vt:lpstr>单品详情</vt:lpstr>
      <vt:lpstr>其他功能</vt:lpstr>
      <vt:lpstr>订购列表页面</vt:lpstr>
      <vt:lpstr>图书选购及功能</vt:lpstr>
      <vt:lpstr>沟通交流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2020-04-19T11:53:44Z</dcterms:created>
  <dcterms:modified xsi:type="dcterms:W3CDTF">2021-03-12T02:39:25Z</dcterms:modified>
</cp:coreProperties>
</file>